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B12D-A910-4A28-ABB9-32A313935C2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A915-D6F8-4823-96CF-CDCF3F91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CEB22-8749-46D3-A057-4FE9B370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FA0A61-90DC-45DC-B01F-226367F1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9490C6-2AEE-4F45-BFB7-0CAE4E69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475B-80F7-46B7-8680-9F7AC788071E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3B12CD-A23F-40C3-BDD2-1988F37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84965-51A6-43EF-A547-FCBF5BEC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A1B3EA-1923-428E-A5E0-25789CAA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1B9759-6441-4C0A-9C1D-58E9BC60BA30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0E932C-F99F-42C3-968E-D095F306F6F5}"/>
              </a:ext>
            </a:extLst>
          </p:cNvPr>
          <p:cNvSpPr/>
          <p:nvPr userDrawn="1"/>
        </p:nvSpPr>
        <p:spPr>
          <a:xfrm>
            <a:off x="5373255" y="1657785"/>
            <a:ext cx="4645891" cy="4253055"/>
          </a:xfrm>
          <a:custGeom>
            <a:avLst/>
            <a:gdLst>
              <a:gd name="connsiteX0" fmla="*/ 0 w 11665527"/>
              <a:gd name="connsiteY0" fmla="*/ 0 h 2378073"/>
              <a:gd name="connsiteX1" fmla="*/ 11665527 w 11665527"/>
              <a:gd name="connsiteY1" fmla="*/ 0 h 2378073"/>
              <a:gd name="connsiteX2" fmla="*/ 11665527 w 11665527"/>
              <a:gd name="connsiteY2" fmla="*/ 2378073 h 2378073"/>
              <a:gd name="connsiteX3" fmla="*/ 0 w 11665527"/>
              <a:gd name="connsiteY3" fmla="*/ 2378073 h 2378073"/>
              <a:gd name="connsiteX4" fmla="*/ 0 w 11665527"/>
              <a:gd name="connsiteY4" fmla="*/ 0 h 2378073"/>
              <a:gd name="connsiteX0" fmla="*/ 0 w 11665527"/>
              <a:gd name="connsiteY0" fmla="*/ 572655 h 2950728"/>
              <a:gd name="connsiteX1" fmla="*/ 9698181 w 11665527"/>
              <a:gd name="connsiteY1" fmla="*/ 0 h 2950728"/>
              <a:gd name="connsiteX2" fmla="*/ 11665527 w 11665527"/>
              <a:gd name="connsiteY2" fmla="*/ 2950728 h 2950728"/>
              <a:gd name="connsiteX3" fmla="*/ 0 w 11665527"/>
              <a:gd name="connsiteY3" fmla="*/ 2950728 h 2950728"/>
              <a:gd name="connsiteX4" fmla="*/ 0 w 11665527"/>
              <a:gd name="connsiteY4" fmla="*/ 572655 h 2950728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0 w 10178473"/>
              <a:gd name="connsiteY3" fmla="*/ 2950728 h 4253055"/>
              <a:gd name="connsiteX4" fmla="*/ 0 w 10178473"/>
              <a:gd name="connsiteY4" fmla="*/ 572655 h 4253055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6040582 w 10178473"/>
              <a:gd name="connsiteY3" fmla="*/ 4114510 h 4253055"/>
              <a:gd name="connsiteX4" fmla="*/ 0 w 10178473"/>
              <a:gd name="connsiteY4" fmla="*/ 572655 h 4253055"/>
              <a:gd name="connsiteX0" fmla="*/ 0 w 4645891"/>
              <a:gd name="connsiteY0" fmla="*/ 572655 h 4253055"/>
              <a:gd name="connsiteX1" fmla="*/ 4165599 w 4645891"/>
              <a:gd name="connsiteY1" fmla="*/ 0 h 4253055"/>
              <a:gd name="connsiteX2" fmla="*/ 4645891 w 4645891"/>
              <a:gd name="connsiteY2" fmla="*/ 4253055 h 4253055"/>
              <a:gd name="connsiteX3" fmla="*/ 508000 w 4645891"/>
              <a:gd name="connsiteY3" fmla="*/ 4114510 h 4253055"/>
              <a:gd name="connsiteX4" fmla="*/ 0 w 4645891"/>
              <a:gd name="connsiteY4" fmla="*/ 572655 h 4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5891" h="4253055">
                <a:moveTo>
                  <a:pt x="0" y="572655"/>
                </a:moveTo>
                <a:lnTo>
                  <a:pt x="4165599" y="0"/>
                </a:lnTo>
                <a:lnTo>
                  <a:pt x="4645891" y="4253055"/>
                </a:lnTo>
                <a:lnTo>
                  <a:pt x="508000" y="4114510"/>
                </a:lnTo>
                <a:lnTo>
                  <a:pt x="0" y="572655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573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7A1DC-E9F6-4771-B914-5BB7A72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0E4533-3532-43A7-86D6-18006E42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61F5B7-400B-4E85-99CC-9EF6065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8CE3-B637-4811-8092-4D8353F8F4F4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429974-CD57-43EB-AE7A-B52ECFCE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F50E48-7119-4DDB-81B8-32074607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96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6F816DB-7D02-49F5-85AB-E6BA4207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6A5790-C829-4EE1-AD6F-01BA6DC9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9600BA-5BD8-4307-99EE-D80F582E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D8CD-9F44-4B2E-AC2B-CAB0886C8A16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C23D15-822C-46C4-8D40-87B314BD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1FCFAB-A41B-4057-85E2-9DE066AC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739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A7431-21BB-4C79-9C36-33872688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DF6F9-DDA6-4CBF-99BA-5A4E6549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3D6F73-6CCA-442D-8B43-D5025378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7A0-07E5-4AB9-8728-F5C8A141FC9B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EE6112-7151-49A5-B799-CCB8DD62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7D6978-094A-408B-8C4A-CD8E52ED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628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760DB-51AC-4704-BE8A-526623F7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DB436E-A489-45ED-9C76-75486327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7CA72-7539-4D17-B2B1-F8D07FD7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04F0-4FCB-4462-96E3-3E9C0BC74A15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9238F8-7715-4AD9-B9E7-B692EE5B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C024DC-423A-4169-94E8-8D7794A5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231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B7664-8B0E-4E4D-AC09-B82BDA4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524B03-0F7A-4670-A634-18AB0A141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FFD17F-8565-4CF3-B17D-86834448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E76164-8D9B-4B74-BC01-73FADB41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FEC9-FAAD-4AB4-AAE9-5D28E2840A1C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51D213-6FB8-4093-9090-D96B5F25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127C5F-702D-4BD9-912D-BA6BAEAF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87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E0689E-4118-4BA3-8472-E4D1ACC2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C6A38F-A9A0-481D-89BD-BC107621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5CD21E-F100-4E92-8AF1-55A52CC2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16368B-883D-49E5-AFE2-E53016D8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789A56-B14D-42FA-919E-8AB94A82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DE0DE55-BF36-469E-894A-3AE8F0F3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F48A-C2B1-4520-8AE7-94F5725C563E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C45B7B-7B37-45E8-B032-FCDAA3E4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6E9A09-0CDD-4808-8C86-6C03849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029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004ABF-4D3A-42BA-923E-5BC13B58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D6B723-40B5-4E71-9C34-A0A5C3C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0F4-EBDE-44DF-8A07-D7F58CB5942F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837806-AD95-4221-A63A-13928278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F2C429-35D3-4278-9B02-D76B4DEE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385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3BBFF43-4E55-48AE-A7E0-1CE591EB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ABBD-872E-4DAC-89B6-E1689D136976}" type="datetime1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71F636-922D-44DC-8723-818C7AC3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115A12-5237-40C8-A363-D9E87F63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A5993-C7ED-40BD-AF6D-FC265903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BDC7B-6A55-488E-9394-9BC81C80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55AB70-4B16-4C99-8735-F0881388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8A9AD7-73F7-44B5-81C7-CD4E13D2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E68-06A1-4620-850C-9BB1BF30B374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5546BF-1853-4D1D-B6FE-3CBA1799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05954F-A376-4EB8-8BB7-B4A0DC1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23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1933F-7430-4475-826C-B64CFEE9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31F1E0-44E4-4115-90B0-1D057E13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3C3CAB-5CD5-4D5E-9D36-29344D66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C28F73-C0DD-4414-BABC-C7A03397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557C-E50E-4B0C-93DF-8580153C1067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648CFB-58B8-40D0-9908-EA8307BD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38A96E-D396-4F8C-8690-5BBE8803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221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F580C-0DF5-4EFE-9C98-116FD315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30A29D-3215-4D3C-89D7-1AD3A4A7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E4C641-AED7-463D-94E0-CE8B5267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72E8-1F72-478C-8506-F51F48689BE3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0E316D-0CC7-46E9-93A8-4C9227FE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484C5-4B5D-42ED-BDB1-71E24ABF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22C58A-35CB-45BF-B983-9D244B3332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AFD3C6-F4C1-4A48-AC20-A148EC9DDA6F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FE2073-9418-4C36-870A-0B432BD9A071}"/>
              </a:ext>
            </a:extLst>
          </p:cNvPr>
          <p:cNvSpPr/>
          <p:nvPr userDrawn="1"/>
        </p:nvSpPr>
        <p:spPr>
          <a:xfrm>
            <a:off x="420255" y="390236"/>
            <a:ext cx="11365345" cy="6102639"/>
          </a:xfrm>
          <a:prstGeom prst="rect">
            <a:avLst/>
          </a:prstGeom>
          <a:solidFill>
            <a:schemeClr val="bg1">
              <a:alpha val="7900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crdownloa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crdownloa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CA050-84AF-4CD5-9C42-87B535B9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09058">
            <a:off x="4892597" y="1720201"/>
            <a:ext cx="5606473" cy="3699594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ОБЕСПЕЧЕНИЕ ВОЕННОЙ БЕЗОПАСНОСТИ –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ВАЖНЕЙШИЙ ФАКТОР РАЗВИТИЯ РЕСПУБЛИКИ БЕЛАРУСЬ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СОВРЕМЕННЫХ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УСЛОВИЯХ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1" y="331005"/>
            <a:ext cx="1492369" cy="13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259326"/>
            <a:ext cx="1406106" cy="1406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34" y="4796287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+mj-ea"/>
                <a:cs typeface="+mj-cs"/>
              </a:rPr>
              <a:t>К 105-летию Вооруженных Сил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28560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Вооруженных Сил Республики Беларусь до 2010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завершения реформирования Вооруженных Сил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2001-2005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годы, план их строительства до 2006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2007-2011 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внедрение в Вооруженных Силах инновационных достижений, недопущение перерастания военной опасности в военную угрозу, а в случае возникновения такой угрозы или нападения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– обеспечение надежной защиты суверенитета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 государства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44" y="1616134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9733922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определена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приоритетная задача – максимально адаптировать Вооруженные Силы к реагированию на возможные вызовы и угрозы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декабрь 2019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План обороны на очередное пятилетие и Концепция строительства и развития Вооруженных Сил до 2030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уточнена система управления государством на военное время, определены перспективные направления совершенствования всей военной организации, сделан акцент на предотвращении развязывания агрессии, стратегическом сдерживании.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1032654"/>
            <a:ext cx="1406106" cy="1406106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8" idx="2"/>
            <a:endCxn id="10" idx="0"/>
          </p:cNvCxnSpPr>
          <p:nvPr/>
        </p:nvCxnSpPr>
        <p:spPr>
          <a:xfrm flipH="1">
            <a:off x="5481951" y="3991335"/>
            <a:ext cx="1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5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Итоги строительства белорусской армии: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8" y="1344642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оптимизация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боевого и численного состава Вооруженных Сил с учетом уточнения задач по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предназначению;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избирательное перевооружение на новые комплексы и системы вооружения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техники;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44" y="3116292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сохранение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кадрового потенциала Вооруженных Сил, повышение уровня укомплектованности должностей офицерским составом, прапорщиками, военнослужащими, проходящими службу по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4554207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избавление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невостребованных материальных средств, мест их хранения, других объектов путем утилизации и реализации вооружения, техники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боеприпасов, передачи высвобождаемых городков местным органам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власти.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48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Нормативная правовая основа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обеспечения военной безопасности в Республике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8239080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Конституция Республики Беларусь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82575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национальной безопасности Республики Беларусь, утвержденная Главой государства 9 ноября 2010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3116292"/>
            <a:ext cx="8257547" cy="71275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доктрина Республики Беларусь и Военная доктрина Союзного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3990315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и развития Вооруженных Сил Республики Беларусь до 2030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310" y="4845648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строительства и развития Вооруженных Сил Республики Беларусь на 2021–2025 годы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078" y="5700981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международные договоры в сфере обеспечения военной безопасности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t="995" r="31988" b="8772"/>
          <a:stretch/>
        </p:blipFill>
        <p:spPr>
          <a:xfrm>
            <a:off x="8867730" y="1344643"/>
            <a:ext cx="2920985" cy="5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Главная роль в обеспечении безопасности нашей страны отведена Главе государства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1700" y="1277966"/>
            <a:ext cx="5734634" cy="4751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Президент Республики Беларусь как единолично, так и совместно с другими государственными органами может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некоторых случаях обязан) принимать оперативные решения как в мирное время, так и в условиях, вызванных экстраординарными обстоятельствами, угрожающими безопасности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страны.</a:t>
            </a:r>
          </a:p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Ему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предоставлено право формировать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возглавлять Совет Безопасности Республики Беларусь, являться Главнокомандующим Вооруженными Силами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7304" r="34280"/>
          <a:stretch/>
        </p:blipFill>
        <p:spPr>
          <a:xfrm>
            <a:off x="446888" y="1277966"/>
            <a:ext cx="5325262" cy="47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8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2021 году – начале 2023 гг. были предприняты следующие меры по обеспечению военной безопасности Республики Беларусь: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постоянный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мониторинг международной военно-политической и стратегической обстановки вокруг нашей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страны;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036431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своевременное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детальное и адекватное складывающейся военно-политической обстановке, экономическим возможностям нашего государства планирование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противодействия;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2691800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совершенствование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законодательства Республики Беларусь по вопросам защиты суверенитета </a:t>
            </a:r>
            <a:endParaRPr lang="ru-RU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конституционного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строя;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2310" y="3376044"/>
            <a:ext cx="11134681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уточнение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основных направлений и приоритетов военного строительства и развития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Вооруженных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ближайшую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перспективу;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076" y="4031413"/>
            <a:ext cx="11143915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требуемого уровня боевой и мобилизационной готовности Вооруженных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844" y="4686782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укрепление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обществе чувства патриотизма и готовности к защите национальных интересов Республики Беларусь, воспитание сознательного отношения граждан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ее вооруженной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защите;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310" y="5340777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противодействие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разведывательной деятельности других государств, а также негосударственных субъектов,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целях защиты сведений, составляющих государственные секреты Республики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69" y="5988794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проведение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усилению охраны и защиты Государственной границы Республики Беларусь,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 числе с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Украиной.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44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0779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доктрина Республики Беларусь носит сугубо оборонительный характер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077" y="1755923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 одно из государств не является для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7246" y="1637341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7246" y="941549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3077" y="2966181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настоящее время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Беларуси существует смешанный тип комплектования армии, при котором сохраняются как срочная военная служба, так и служба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3950" y="257330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каждый мужчина должен быть способен защищать свою Родину, причем не за денежное вознаграждение, а потому, что это – его земля и Отечество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3949" y="3922530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армия выступает важным социальным институтом, объединяющим разные социальные группы и слои вокруг единых общенациональных ценностей и идеалов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3948" y="5271756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сегодняшний день порядка 40% от общего числа солдат и сержантов уже служат на контрактной основе, укрепляя общий потенциал белорусской армии</a:t>
            </a:r>
          </a:p>
        </p:txBody>
      </p:sp>
      <p:cxnSp>
        <p:nvCxnSpPr>
          <p:cNvPr id="6" name="Прямая со стрелкой 5"/>
          <p:cNvCxnSpPr>
            <a:stCxn id="20" idx="3"/>
            <a:endCxn id="21" idx="1"/>
          </p:cNvCxnSpPr>
          <p:nvPr/>
        </p:nvCxnSpPr>
        <p:spPr>
          <a:xfrm flipV="1">
            <a:off x="4171950" y="3072590"/>
            <a:ext cx="762000" cy="135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3"/>
            <a:endCxn id="22" idx="1"/>
          </p:cNvCxnSpPr>
          <p:nvPr/>
        </p:nvCxnSpPr>
        <p:spPr>
          <a:xfrm flipV="1">
            <a:off x="4171950" y="4421816"/>
            <a:ext cx="761999" cy="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3"/>
            <a:endCxn id="23" idx="1"/>
          </p:cNvCxnSpPr>
          <p:nvPr/>
        </p:nvCxnSpPr>
        <p:spPr>
          <a:xfrm>
            <a:off x="4171950" y="4430517"/>
            <a:ext cx="761998" cy="134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187069"/>
            <a:ext cx="11153146" cy="9747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Общая численность Вооруженных Сил Республики Беларусь составляет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тыс. человек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7" y="2548714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Центральные органы военного управления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49" y="2541475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Министерство обороны Республики Беларусь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3949" y="447881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Генеральный штаб Вооруженных Сил Республики Беларусь</a:t>
            </a:r>
          </a:p>
        </p:txBody>
      </p:sp>
      <p:cxnSp>
        <p:nvCxnSpPr>
          <p:cNvPr id="26" name="Прямая со стрелкой 25"/>
          <p:cNvCxnSpPr>
            <a:stCxn id="15" idx="3"/>
            <a:endCxn id="16" idx="1"/>
          </p:cNvCxnSpPr>
          <p:nvPr/>
        </p:nvCxnSpPr>
        <p:spPr>
          <a:xfrm flipV="1">
            <a:off x="4171950" y="3040761"/>
            <a:ext cx="761999" cy="97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  <a:endCxn id="18" idx="1"/>
          </p:cNvCxnSpPr>
          <p:nvPr/>
        </p:nvCxnSpPr>
        <p:spPr>
          <a:xfrm>
            <a:off x="4171950" y="4013050"/>
            <a:ext cx="761999" cy="96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1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9376" y="1907618"/>
            <a:ext cx="3618873" cy="19341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 сухопутных войск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7450" y="1907618"/>
            <a:ext cx="49149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Западное оперативное командование 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7449" y="2989402"/>
            <a:ext cx="49149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Северо-западное оперативное командование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5048249" y="2322806"/>
            <a:ext cx="1219201" cy="55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8" idx="1"/>
          </p:cNvCxnSpPr>
          <p:nvPr/>
        </p:nvCxnSpPr>
        <p:spPr>
          <a:xfrm>
            <a:off x="5048249" y="2989402"/>
            <a:ext cx="1219200" cy="42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3076" y="4387989"/>
            <a:ext cx="11153146" cy="16222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способны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условиях мирного времени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выполнять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по локализации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нейтрализации вооруженного конфликта, а при необходимости вести локальную войну, обеспечивая своевременное оперативно-стратегическое развертывание всех Вооруженных Сил, всей военной организации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15352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19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t="16702" r="29694" b="28687"/>
          <a:stretch/>
        </p:blipFill>
        <p:spPr>
          <a:xfrm>
            <a:off x="715001" y="1245524"/>
            <a:ext cx="3228350" cy="2113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8452" y="3335163"/>
            <a:ext cx="136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Танк Т 72 МЭ</a:t>
            </a:r>
            <a:endParaRPr lang="ru-RU" sz="1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6213" r="12784" b="16211"/>
          <a:stretch/>
        </p:blipFill>
        <p:spPr>
          <a:xfrm>
            <a:off x="4115427" y="1245524"/>
            <a:ext cx="3656975" cy="2124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8352" y="3335163"/>
            <a:ext cx="3576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Боевая машина пехоты БМП-2</a:t>
            </a:r>
            <a:endParaRPr lang="ru-RU" sz="1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1245524"/>
            <a:ext cx="3657600" cy="2113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77866" y="3337032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Бронетранспортер БТР-82А</a:t>
            </a:r>
            <a:endParaRPr lang="ru-RU" sz="1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2085" b="12429"/>
          <a:stretch/>
        </p:blipFill>
        <p:spPr>
          <a:xfrm>
            <a:off x="715001" y="3798224"/>
            <a:ext cx="3228350" cy="2126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1012" y="5945327"/>
            <a:ext cx="369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высокоточный ракетный комплекс 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”Точка-У“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27" y="3798224"/>
            <a:ext cx="3656975" cy="2124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5427" y="5923102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”Полонез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3798225"/>
            <a:ext cx="3657599" cy="20420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4478" y="5934214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”Смерч“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920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21" y="2303474"/>
            <a:ext cx="6446995" cy="40528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1359" b="10985"/>
          <a:stretch/>
        </p:blipFill>
        <p:spPr>
          <a:xfrm>
            <a:off x="483078" y="1725282"/>
            <a:ext cx="5004759" cy="3001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1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История Вооруженных Сил Республики Беларусь берет свой отсчет с образования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28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ноября 1918 г.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Минского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военного округа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1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20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297" y="3231425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”Ураган“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1274387"/>
            <a:ext cx="3209298" cy="1950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1217" r="26305" b="13000"/>
          <a:stretch/>
        </p:blipFill>
        <p:spPr>
          <a:xfrm>
            <a:off x="4490099" y="1267592"/>
            <a:ext cx="3209298" cy="1957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60248" y="3224630"/>
            <a:ext cx="3868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огня ”Град“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1267592"/>
            <a:ext cx="3209298" cy="19434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48750" y="3219197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2С1 </a:t>
            </a:r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”Гвоздика“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3691695"/>
            <a:ext cx="3225149" cy="20891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84048" y="5780841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2С3М ”Акация“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9" y="3691695"/>
            <a:ext cx="3209298" cy="20891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60999" y="5786240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2С5 ”Гиацинт“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3691695"/>
            <a:ext cx="3209298" cy="20891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48750" y="5791673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САУ 2С19 ”Мста“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71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6" y="3008452"/>
            <a:ext cx="3618873" cy="20146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входят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8497" y="1838392"/>
            <a:ext cx="31623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авиация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48496" y="3008452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зенитные ракетные войска</a:t>
            </a: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4171949" y="2253580"/>
            <a:ext cx="376548" cy="176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48496" y="4274809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радиотехнические войска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8498" y="5504003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специальные войска и службы</a:t>
            </a:r>
          </a:p>
        </p:txBody>
      </p:sp>
      <p:cxnSp>
        <p:nvCxnSpPr>
          <p:cNvPr id="10" name="Прямая со стрелкой 9"/>
          <p:cNvCxnSpPr>
            <a:stCxn id="15" idx="3"/>
            <a:endCxn id="18" idx="1"/>
          </p:cNvCxnSpPr>
          <p:nvPr/>
        </p:nvCxnSpPr>
        <p:spPr>
          <a:xfrm flipV="1">
            <a:off x="4171949" y="3434625"/>
            <a:ext cx="376547" cy="5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3" idx="1"/>
          </p:cNvCxnSpPr>
          <p:nvPr/>
        </p:nvCxnSpPr>
        <p:spPr>
          <a:xfrm>
            <a:off x="4171949" y="4015797"/>
            <a:ext cx="376547" cy="68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7" idx="1"/>
          </p:cNvCxnSpPr>
          <p:nvPr/>
        </p:nvCxnSpPr>
        <p:spPr>
          <a:xfrm>
            <a:off x="4171949" y="4015797"/>
            <a:ext cx="376549" cy="191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953375" y="1901502"/>
            <a:ext cx="3752847" cy="44548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 для ведения борьбы со средствами воздушного нападения в воздухе и на земле, прикрытия административных, промышленных, экономических центров, районов, объектов, группировок войск от ударов противника; поражения с воздуха объектов системы государственного и военного управления, военно-экономического потенциала, транспортных коммуникаций и войск противника; авиационной поддержки Сухопутных войск и решения других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92007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8506" y="3350764"/>
            <a:ext cx="178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истребитель МИГ-29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15000" r="11131" b="10416"/>
          <a:stretch/>
        </p:blipFill>
        <p:spPr>
          <a:xfrm>
            <a:off x="834522" y="1293609"/>
            <a:ext cx="3209298" cy="207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6250" r="15039" b="19000"/>
          <a:stretch/>
        </p:blipFill>
        <p:spPr>
          <a:xfrm>
            <a:off x="4525000" y="1274387"/>
            <a:ext cx="3209298" cy="2076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57804" y="3350764"/>
            <a:ext cx="282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многоцелевой самолет СУ-30СМ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t="28750" r="9740" b="22799"/>
          <a:stretch/>
        </p:blipFill>
        <p:spPr>
          <a:xfrm>
            <a:off x="8214304" y="1293609"/>
            <a:ext cx="3218825" cy="2037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штурмовик СУ-25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5247"/>
          <a:stretch/>
        </p:blipFill>
        <p:spPr>
          <a:xfrm>
            <a:off x="835696" y="3784674"/>
            <a:ext cx="3209298" cy="20571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7980" y="5841828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ЯК-130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46" y="3804892"/>
            <a:ext cx="3213352" cy="20369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89588" y="5841828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Л-39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t="8042" r="17602" b="25146"/>
          <a:stretch/>
        </p:blipFill>
        <p:spPr>
          <a:xfrm>
            <a:off x="8210250" y="3784675"/>
            <a:ext cx="3222879" cy="20571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99834" y="5857999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АН-26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84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23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9516" y="3348206"/>
            <a:ext cx="1404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вертолет МИ-8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вертолет МИ-24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8916" y="5873504"/>
            <a:ext cx="129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ЗРК С-300ПС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7880" y="5857999"/>
            <a:ext cx="1063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ЗРК ”Бук 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9311" y="5863978"/>
            <a:ext cx="142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ЗРК ”Оса-АКМ“.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" y="1292652"/>
            <a:ext cx="3209297" cy="20590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46287" y="3348206"/>
            <a:ext cx="256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ИЛ-76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1294410"/>
            <a:ext cx="3209296" cy="20555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/>
          <a:stretch/>
        </p:blipFill>
        <p:spPr>
          <a:xfrm>
            <a:off x="8298910" y="1292652"/>
            <a:ext cx="3209296" cy="2035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" y="3804785"/>
            <a:ext cx="3208226" cy="2037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" b="10843"/>
          <a:stretch/>
        </p:blipFill>
        <p:spPr>
          <a:xfrm>
            <a:off x="4564052" y="3655982"/>
            <a:ext cx="3212548" cy="2185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b="9071"/>
          <a:stretch/>
        </p:blipFill>
        <p:spPr>
          <a:xfrm>
            <a:off x="8295658" y="3683063"/>
            <a:ext cx="3212548" cy="2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Силы специальных операций Вооруженных Сил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3"/>
            <a:ext cx="11153146" cy="14417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выполнения различных задач в целях недопущения эскалации (обострения) или прекращения вооруженного конфликта в отношении Республики Беларусь со стороны любого агрессора и выступают одним из основных элементов стратегического сдерживания.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3403600"/>
            <a:ext cx="4429125" cy="295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3403600"/>
            <a:ext cx="4429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учебные заведения 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19850" y="1815778"/>
            <a:ext cx="9419598" cy="10512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офицеров с высшим военным специальным образованием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замещения первичных офицерских должностей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присвоением звания ”лейтенант“)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748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академия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3112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факультеты БГУ,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БГУИР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БГАА,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ГрГУ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873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Военно-технический факультет БНТУ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7487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Военно-транспортный факультет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3112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военно-медицинский институт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8737" y="4772334"/>
            <a:ext cx="2933074" cy="166656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военных образовательных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организаций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Министерства обороны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</a:t>
            </a:r>
            <a:endParaRPr lang="ru-RU" sz="2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68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Территориальная оборона 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2"/>
            <a:ext cx="11153146" cy="15465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Важнейшим объединяющим фактором между государством и обществом, позволяющим сплотить и мобилизовать граждан к обороне и борьбе с противником, привлечь местные ресурсы для общего дела является территориальная оборона. В военное время создаются территориальные войска.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3076" y="3476454"/>
            <a:ext cx="3904624" cy="287989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качестве приоритетного направления рассматривается также создание и развитие народного ополчения, как возможности обеспечения всенародного характера защиты Отечества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3076" y="3657430"/>
            <a:ext cx="486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579736"/>
            <a:ext cx="2803474" cy="2726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2" y="3579736"/>
            <a:ext cx="4367950" cy="27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Социальная защита военнослужащих и их семей в Республике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5" y="1866888"/>
            <a:ext cx="3933199" cy="42195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совещании у Президента Республики Беларусь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декабря 2022 г. был предметно рассмотрен вопрос обеспечения жильем военнослужащих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приравненных к ним лиц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6144" r="15908" b="14562"/>
          <a:stretch/>
        </p:blipFill>
        <p:spPr>
          <a:xfrm>
            <a:off x="4857751" y="1866888"/>
            <a:ext cx="6705600" cy="42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Патриотическое воспитание населения Республики Беларусь</a:t>
            </a:r>
            <a:endParaRPr lang="ru-RU" sz="3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сентября 2021 г. в учреждениях общего среднего образования введена должность руководителя по военно-патриотическому воспитанию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076" y="1838312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военно-патриотических клубов на базе воинских частей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2373" y="1838313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клубов (1500 чел.) части МВД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82372" y="278461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клубов (263 чел.) части Министерства обороны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10" idx="3"/>
            <a:endCxn id="12" idx="1"/>
          </p:cNvCxnSpPr>
          <p:nvPr/>
        </p:nvCxnSpPr>
        <p:spPr>
          <a:xfrm flipV="1">
            <a:off x="5876925" y="2193843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" idx="3"/>
            <a:endCxn id="13" idx="1"/>
          </p:cNvCxnSpPr>
          <p:nvPr/>
        </p:nvCxnSpPr>
        <p:spPr>
          <a:xfrm>
            <a:off x="5876925" y="2666994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3075" y="3673755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объединения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интересам военно-патриотического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профиля в учреждениях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2372" y="367375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755 объединений (10970 чел.)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82371" y="4620059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213 объединений (3579 чел.)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доп.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endCxn id="18" idx="1"/>
          </p:cNvCxnSpPr>
          <p:nvPr/>
        </p:nvCxnSpPr>
        <p:spPr>
          <a:xfrm flipV="1">
            <a:off x="5876924" y="4029286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20" idx="1"/>
          </p:cNvCxnSpPr>
          <p:nvPr/>
        </p:nvCxnSpPr>
        <p:spPr>
          <a:xfrm>
            <a:off x="5876924" y="4502437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075" y="5512946"/>
            <a:ext cx="11153145" cy="77018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2022 года возобновлено проведение военно-спортивной игры ”Орленок“ на базе 120-й гвардейской отдельной механизированной бригады</a:t>
            </a:r>
          </a:p>
        </p:txBody>
      </p:sp>
    </p:spTree>
    <p:extLst>
      <p:ext uri="{BB962C8B-B14F-4D97-AF65-F5344CB8AC3E}">
        <p14:creationId xmlns:p14="http://schemas.microsoft.com/office/powerpoint/2010/main" val="2124883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8" y="2362559"/>
            <a:ext cx="1947280" cy="264371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87276"/>
            <a:ext cx="9278871" cy="19505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Оборонный сектор экономики представляет собой многофункциональный научно-производственный комплекс, способный разрабатывать и производить современные типы вооружений, военной и специальной техники, а также выпускать разнообразную наукоемкую гражданскую продукцию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475" y="3543299"/>
            <a:ext cx="9208533" cy="27073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систему Государственного военно-промышленного комитета Республики Беларусь входят 46% организаций, имеющих научный статус. 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Ежегодно проводится не менее 10 опытно-конструкторских работ по разработке новых образцов вооружения, военной и специальной техники </a:t>
            </a:r>
          </a:p>
          <a:p>
            <a:pPr algn="ctr"/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16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Особенности современной военно-политической обстановки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02588"/>
            <a:ext cx="1101593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коллективный Запад наращивает усилия по формированию однополярного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539" y="2119221"/>
            <a:ext cx="11015932" cy="667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Европейская архитектура безопасности переживает серьезный системный кризис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539" y="2935855"/>
            <a:ext cx="11015932" cy="6958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приграничных с нами странах планомерно взращивались полуфашистские правящие режимы, насаждающие неонацизм на государственном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539" y="3781244"/>
            <a:ext cx="3725173" cy="26863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в Генеральной Ассамблее ООН по ежегодной резолюции о борьбе с героизацией нацизма и неонацизмом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858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стран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том числе США и большинство стран Евросоюза)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4520" y="4116237"/>
            <a:ext cx="2303253" cy="2016364"/>
          </a:xfrm>
          <a:prstGeom prst="roundRect">
            <a:avLst>
              <a:gd name="adj" fmla="val 811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стран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86182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ВОЗДЕРЖАЛИСЬ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стран</a:t>
            </a:r>
          </a:p>
        </p:txBody>
      </p:sp>
      <p:cxnSp>
        <p:nvCxnSpPr>
          <p:cNvPr id="18" name="Прямая со стрелкой 17"/>
          <p:cNvCxnSpPr>
            <a:stCxn id="12" idx="3"/>
            <a:endCxn id="13" idx="1"/>
          </p:cNvCxnSpPr>
          <p:nvPr/>
        </p:nvCxnSpPr>
        <p:spPr>
          <a:xfrm flipV="1">
            <a:off x="4347712" y="5124419"/>
            <a:ext cx="135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5" idx="1"/>
          </p:cNvCxnSpPr>
          <p:nvPr/>
        </p:nvCxnSpPr>
        <p:spPr>
          <a:xfrm>
            <a:off x="6786111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9287773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59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763" y="1409767"/>
            <a:ext cx="3615905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2020 по 2023 годы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9137" y="1404686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поставлено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единиц новых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образцов боевой техники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9137" y="3163155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образцов техники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9136" y="4921624"/>
            <a:ext cx="5151407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единиц дополнительного оборудования </a:t>
            </a: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 flipV="1">
            <a:off x="4071668" y="2173197"/>
            <a:ext cx="947469" cy="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1"/>
          </p:cNvCxnSpPr>
          <p:nvPr/>
        </p:nvCxnSpPr>
        <p:spPr>
          <a:xfrm>
            <a:off x="4071668" y="2178278"/>
            <a:ext cx="947469" cy="175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9" idx="1"/>
          </p:cNvCxnSpPr>
          <p:nvPr/>
        </p:nvCxnSpPr>
        <p:spPr>
          <a:xfrm>
            <a:off x="4071668" y="2178278"/>
            <a:ext cx="947468" cy="351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55763" y="3023713"/>
            <a:ext cx="3615904" cy="343493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Отечественные бренды: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автоматизированные средства управления войсками и оружием холдинга ”АГАТ“, оптика ”Пеленга“ и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БелОМО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тягачи производства МЗКТ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50" y="365125"/>
            <a:ext cx="1430432" cy="19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Приоритетные направления международного военного сотрудничества: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427" y="206686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поддержания стратегического уровня международного военного сотрудничества с Российской Федерацией;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96" y="2789086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повышение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эффективности Организации Договора о коллективной безопасности, подготовка и участие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учениях ОДКБ, реализация положений Стратегии коллективной безопасности на период до 2025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427" y="3511308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реализация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целей многостороннего военного сотрудничества государств – участников Содружества Независимых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427" y="4233530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максимально возможного уровня военного сотрудничества с Китайской Народной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Республикой;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427" y="495575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расширение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сотрудничества со странами Юго-Восточной Азии, Ближнего Востока,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Африки;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427" y="567797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участия в деятельности по поддержанию международного мира и безопасности, в том числе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рамках ОДКБ;</a:t>
            </a:r>
          </a:p>
        </p:txBody>
      </p:sp>
    </p:spTree>
    <p:extLst>
      <p:ext uri="{BB962C8B-B14F-4D97-AF65-F5344CB8AC3E}">
        <p14:creationId xmlns:p14="http://schemas.microsoft.com/office/powerpoint/2010/main" val="280346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Динамично развивается военно-техническое сотрудничество оборонных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ведомств Республики Беларусь и Российской Федерации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675" y="2133478"/>
            <a:ext cx="4420633" cy="42228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передача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Вооруженным Силам Республики Беларусь наиболее перспективных образцов вооружения, в том числе полкового комплекта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зенитно-ракетного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С-400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ракетного дивизиона оперативно-тактического ракетного комплекса ”Искандер“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7" y="2066865"/>
            <a:ext cx="3950718" cy="2082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0929" b="9282"/>
          <a:stretch/>
        </p:blipFill>
        <p:spPr>
          <a:xfrm>
            <a:off x="6357667" y="4244914"/>
            <a:ext cx="3950718" cy="2206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08385" y="6048573"/>
            <a:ext cx="114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”Искандер “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8385" y="3821417"/>
            <a:ext cx="114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С-400</a:t>
            </a:r>
            <a:endParaRPr lang="ru-RU" sz="1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246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775" y="1352191"/>
            <a:ext cx="4866734" cy="10114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 Беларусь рассматривает ОДКБ в качестве гаранта международной и региональной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3750" y="1280601"/>
            <a:ext cx="4645326" cy="108303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функции председателя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ОДКБ выполняет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828" y="3965992"/>
            <a:ext cx="1804358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9902" y="2782013"/>
            <a:ext cx="1958195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внутренний контур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9903" y="5102138"/>
            <a:ext cx="1958194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внешний контур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2270186" y="3296305"/>
            <a:ext cx="179716" cy="118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7" idx="1"/>
          </p:cNvCxnSpPr>
          <p:nvPr/>
        </p:nvCxnSpPr>
        <p:spPr>
          <a:xfrm>
            <a:off x="2270186" y="4480284"/>
            <a:ext cx="179717" cy="113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905552" y="3297018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урегулирование противоречий между ними в целях укрепления Организации, обеспечения безопасности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стабильности в зоне ее ответственности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05554" y="2504195"/>
            <a:ext cx="6817744" cy="6617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сплоченности государств-членов ОДКБ </a:t>
            </a:r>
          </a:p>
        </p:txBody>
      </p:sp>
      <p:cxnSp>
        <p:nvCxnSpPr>
          <p:cNvPr id="24" name="Прямая со стрелкой 23"/>
          <p:cNvCxnSpPr>
            <a:stCxn id="16" idx="3"/>
            <a:endCxn id="22" idx="1"/>
          </p:cNvCxnSpPr>
          <p:nvPr/>
        </p:nvCxnSpPr>
        <p:spPr>
          <a:xfrm flipV="1">
            <a:off x="4408097" y="2835045"/>
            <a:ext cx="497457" cy="46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  <a:endCxn id="21" idx="1"/>
          </p:cNvCxnSpPr>
          <p:nvPr/>
        </p:nvCxnSpPr>
        <p:spPr>
          <a:xfrm>
            <a:off x="4408097" y="3296305"/>
            <a:ext cx="497455" cy="37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905552" y="4775297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усиление роли и значимости ОДКБ в системе международных отношений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05552" y="5616430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комплексное соответствие деятельности ОДКБ контексту региональной и глобальной безопасности</a:t>
            </a:r>
          </a:p>
        </p:txBody>
      </p:sp>
      <p:cxnSp>
        <p:nvCxnSpPr>
          <p:cNvPr id="45" name="Прямая со стрелкой 44"/>
          <p:cNvCxnSpPr>
            <a:stCxn id="17" idx="3"/>
            <a:endCxn id="38" idx="1"/>
          </p:cNvCxnSpPr>
          <p:nvPr/>
        </p:nvCxnSpPr>
        <p:spPr>
          <a:xfrm flipV="1">
            <a:off x="4408097" y="5145257"/>
            <a:ext cx="497455" cy="47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7" idx="3"/>
            <a:endCxn id="39" idx="1"/>
          </p:cNvCxnSpPr>
          <p:nvPr/>
        </p:nvCxnSpPr>
        <p:spPr>
          <a:xfrm>
            <a:off x="4408097" y="5616430"/>
            <a:ext cx="497455" cy="36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1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Вклад Республики Беларусь в укрепление </a:t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архитектуры безопасности и стабильности в мире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58" y="1344642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Беларусь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стала первым государством на постсоветском пространстве, добровольно отказавшимся от возможности обладания ядерным оружием без каких-либо предварительных условий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оговорок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958" y="1309958"/>
            <a:ext cx="497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022" y="2648969"/>
            <a:ext cx="11153955" cy="1131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1992 года Беларусь вывела со своей территории 584 ракеты средней и меньшей дальности с последующей их ликвидацией на полигонах бывшего СССР (в рамках Договора о ликвидации ракет средней и меньшей дальности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957" y="3931729"/>
            <a:ext cx="11153955" cy="12699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1990 года Беларусью уничтожено 1773 боевых танка, 1341 боевая бронированная машина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 боевых самолетов, что составило более 10% вооружений и военной техники, ликвидированных всеми тридцатью странами-участницами ДОВСЕ (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обычных вооруженных силах в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Европе) 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022" y="5357965"/>
            <a:ext cx="11153955" cy="10031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Глава белорусского государства выступил с инициативой о принятии многосторонней политической декларации стран о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неразмещении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ракет средней и меньшей дальности в Европе</a:t>
            </a:r>
          </a:p>
        </p:txBody>
      </p:sp>
    </p:spTree>
    <p:extLst>
      <p:ext uri="{BB962C8B-B14F-4D97-AF65-F5344CB8AC3E}">
        <p14:creationId xmlns:p14="http://schemas.microsoft.com/office/powerpoint/2010/main" val="245584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105-летие Вооруженных Сил Республики Беларусь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022" y="1111729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преклоняем головы перед немеркнущими подвигами наших предков, в жестоких сражениях, отстоявших Отечество ценою собственных жизней, гордимся их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самоотверженностью 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несокрушимой силой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духа!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2536165"/>
            <a:ext cx="3664789" cy="3200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90" y="3718158"/>
            <a:ext cx="4796287" cy="263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2536165"/>
            <a:ext cx="3674855" cy="24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89556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”Всё в нашей жизни будет зависеть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каждого из нас.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всех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вместе. Если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хотим жить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мире </a:t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безопасности, то прежде всего должны уважать и ценить труд людей в погонах, воспитывать детей патриотами своей страны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соблюдать закон“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75" y="5771575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Новогоднего обращения к белорусскому народу </a:t>
            </a:r>
            <a:r>
              <a:rPr lang="ru-RU" sz="1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endParaRPr lang="ru-RU" sz="1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714" r="1081" b="-1"/>
          <a:stretch/>
        </p:blipFill>
        <p:spPr>
          <a:xfrm>
            <a:off x="483080" y="677964"/>
            <a:ext cx="5426944" cy="4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Усиление военной активности США и Североатлантического союза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восточноевропейском направлении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Европе на постоянной основе дислоцируется более 60 тыс. военнослужащих США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326" y="2958979"/>
            <a:ext cx="974784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тыс. в рамках проводимых операций в Восточной Европе,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которых более 22 тыс. сконцентрировано в Польше и странах Балтии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7994" y="3818925"/>
            <a:ext cx="1034450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Польше и странах Балтии практически завершена реконструкция большинства аэродромов; активно модернизируются военно-морские базы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87" y="4672701"/>
            <a:ext cx="10946921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олько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2022 году в Европе проведено более 40 учений, в которых приняли участие свыше 100 тыс. человек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319" y="5550018"/>
            <a:ext cx="1131785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военного бюджета США на 2023 год в рекордном размере – 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847,3 млрд. долларов США, что почти на 12% больше, чем в предыдущем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 flipH="1">
            <a:off x="6090248" y="3683539"/>
            <a:ext cx="2" cy="13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>
            <a:off x="6090248" y="4543485"/>
            <a:ext cx="0" cy="12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 flipH="1">
            <a:off x="6090247" y="5397261"/>
            <a:ext cx="1" cy="15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705" y="1302588"/>
            <a:ext cx="11257471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Беспрецедентная поддержка США и коллективным Западом Украины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непрекращающиеся финансовые вливания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”накачивание“ украинской армии современными образцами вооружения и техники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 flipH="1">
            <a:off x="6090249" y="1969697"/>
            <a:ext cx="30192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91705" y="3857504"/>
            <a:ext cx="1125747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Наращивание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антибелорусской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информационной кампании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5655" y="4671440"/>
            <a:ext cx="9509185" cy="15999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усиливается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деструктивное информационное воздействие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сознание и мировоззрение белорусского населения с целью дискредитации руководства страны, Вооруженных Сил и других силовых структур</a:t>
            </a:r>
          </a:p>
        </p:txBody>
      </p: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flipH="1">
            <a:off x="6090248" y="4524613"/>
            <a:ext cx="30193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92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Попытки реализации силового сценария смены власти в Беларуси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”план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Перамога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ападные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 рассчитывают развязать в Беларуси гражданскую войну руками ”беглой“ оппозиции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31652" y="3830366"/>
            <a:ext cx="104221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ожидается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наращивание активности деструктивных сил по раскачиванию обстановки в нашей стране в ходе электоральных кампаний 2024–2025 годов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090248" y="3698005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55" y="4607811"/>
            <a:ext cx="2809876" cy="1872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10" y="4607811"/>
            <a:ext cx="2809876" cy="18727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5" y="4607810"/>
            <a:ext cx="2809876" cy="18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6672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”Если хочешь мира, готовься к войне… Мы уже в пятый раз, наверное, модернизируем свои Вооруженные Силы, приспосабливая к той обстановке, которая складывается… Извлекаем уроки из войн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конфликтов, которые происходили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происходят на планете“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75" y="5543262"/>
            <a:ext cx="435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4 </a:t>
            </a:r>
            <a:r>
              <a:rPr lang="ru-RU" sz="1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октября 2022 г. </a:t>
            </a:r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1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1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совещании по вопросам военной безопасности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2427" r="2243" b="11777"/>
          <a:stretch/>
        </p:blipFill>
        <p:spPr>
          <a:xfrm>
            <a:off x="514349" y="1333498"/>
            <a:ext cx="5419725" cy="3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140" y="1371600"/>
            <a:ext cx="11317856" cy="20406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Вооруженные Силы составляют основу военной организации нашего государства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обеспечения военной безопасности и вооруженной защиты Республики Беларусь, сохранности ее суверенитета, независимости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3593221"/>
            <a:ext cx="4157065" cy="2582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594390"/>
            <a:ext cx="4157064" cy="2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ноября 1994 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Министерство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обороны Республики Беларусь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переведено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новый штат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марта 1995 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первая Концепция национальной безопасности. Военнослужащих освободили от исполнения несвойственных им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6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1996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концепции военной реформы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Республике Беларусь до 2000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27" y="5148176"/>
            <a:ext cx="9819647" cy="12081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эффективной системы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государственного управления,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сохранение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укрепление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структуры обеспечения национальной безопасности и обороноспособности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44" y="1587740"/>
            <a:ext cx="1406106" cy="1406106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0" idx="2"/>
            <a:endCxn id="11" idx="0"/>
          </p:cNvCxnSpPr>
          <p:nvPr/>
        </p:nvCxnSpPr>
        <p:spPr>
          <a:xfrm>
            <a:off x="5481951" y="4932036"/>
            <a:ext cx="0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7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1923</Words>
  <Application>Microsoft Office PowerPoint</Application>
  <PresentationFormat>Произвольный</PresentationFormat>
  <Paragraphs>244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ОБЕСПЕЧЕНИЕ ВОЕННОЙ БЕЗОПАСНОСТИ –  ВАЖНЕЙШИЙ ФАКТОР РАЗВИТИЯ РЕСПУБЛИКИ БЕЛАРУСЬ  В СОВРЕМЕННЫХ  УСЛОВИЯХ</vt:lpstr>
      <vt:lpstr>История Вооруженных Сил Республики Беларусь берет свой отсчет с образования 28 ноября 1918 г.  Минского военного округа</vt:lpstr>
      <vt:lpstr>Особенности современной военно-политической обстановки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Презентация PowerPoint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Итоги строительства белорусской армии:</vt:lpstr>
      <vt:lpstr>Нормативная правовая основа обеспечения военной безопасности в Республике Беларусь:</vt:lpstr>
      <vt:lpstr>Главная роль в обеспечении безопасности нашей страны отведена Главе государства</vt:lpstr>
      <vt:lpstr>В 2021 году – начале 2023 гг. были предприняты следующие меры по обеспечению военной безопасности Республики Беларусь: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Презентация PowerPoint</vt:lpstr>
      <vt:lpstr>Презентация PowerPoint</vt:lpstr>
      <vt:lpstr>Вооруженные Силы Республики Беларуси на современном этапе</vt:lpstr>
      <vt:lpstr>Презентация PowerPoint</vt:lpstr>
      <vt:lpstr>Презентация PowerPoint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Патриотическое воспитание населения Республики Беларусь</vt:lpstr>
      <vt:lpstr>Оборонно-промышленный комплекс  Республики Беларусь</vt:lpstr>
      <vt:lpstr>Оборонно-промышленный комплекс 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Вклад Республики Беларусь в укрепление  архитектуры безопасности и стабильности в мире</vt:lpstr>
      <vt:lpstr>105-летие Вооруженных Сил Республики Беларусь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Win7Ultimate_x64</cp:lastModifiedBy>
  <cp:revision>77</cp:revision>
  <dcterms:created xsi:type="dcterms:W3CDTF">2021-07-29T09:49:35Z</dcterms:created>
  <dcterms:modified xsi:type="dcterms:W3CDTF">2023-02-13T08:19:11Z</dcterms:modified>
</cp:coreProperties>
</file>